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41"/>
  </p:notesMasterIdLst>
  <p:sldIdLst>
    <p:sldId id="278" r:id="rId5"/>
    <p:sldId id="321" r:id="rId6"/>
    <p:sldId id="27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23" r:id="rId15"/>
    <p:sldId id="325" r:id="rId16"/>
    <p:sldId id="326" r:id="rId17"/>
    <p:sldId id="324" r:id="rId18"/>
    <p:sldId id="298" r:id="rId19"/>
    <p:sldId id="328" r:id="rId20"/>
    <p:sldId id="317" r:id="rId21"/>
    <p:sldId id="303" r:id="rId22"/>
    <p:sldId id="305" r:id="rId23"/>
    <p:sldId id="327" r:id="rId24"/>
    <p:sldId id="309" r:id="rId25"/>
    <p:sldId id="310" r:id="rId26"/>
    <p:sldId id="306" r:id="rId27"/>
    <p:sldId id="307" r:id="rId28"/>
    <p:sldId id="308" r:id="rId29"/>
    <p:sldId id="311" r:id="rId30"/>
    <p:sldId id="319" r:id="rId31"/>
    <p:sldId id="320" r:id="rId32"/>
    <p:sldId id="312" r:id="rId33"/>
    <p:sldId id="313" r:id="rId34"/>
    <p:sldId id="314" r:id="rId35"/>
    <p:sldId id="315" r:id="rId36"/>
    <p:sldId id="316" r:id="rId37"/>
    <p:sldId id="304" r:id="rId38"/>
    <p:sldId id="318" r:id="rId39"/>
    <p:sldId id="302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bold r:id="rId56"/>
      <p:italic r:id="rId57"/>
      <p:boldItalic r:id="rId58"/>
    </p:embeddedFont>
    <p:embeddedFont>
      <p:font typeface="Open Sans SemiBold" panose="020B07060308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2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11/14/2023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geogebra.org/m/rFQK2EH3#material/YYmc5Mx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ebdwiy4jcb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image" Target="../media/image33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1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 02 -</a:t>
            </a:r>
            <a:br>
              <a:rPr lang="en-GB" dirty="0"/>
            </a:br>
            <a:r>
              <a:rPr lang="en-GB" dirty="0"/>
              <a:t>Textured quad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14/11/2023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4B570-DDB9-4D78-BE26-A61BE02C96F3}"/>
              </a:ext>
            </a:extLst>
          </p:cNvPr>
          <p:cNvSpPr txBox="1"/>
          <p:nvPr/>
        </p:nvSpPr>
        <p:spPr>
          <a:xfrm>
            <a:off x="421019" y="4679460"/>
            <a:ext cx="4578578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https://www.geogebra.org/m/rFQK2EH3#material/YYmc5Mx2</a:t>
            </a:r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2B67BB1C-1E4C-4FCE-494F-4B2B33B9439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43122" y="870686"/>
                <a:ext cx="3280256" cy="267725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2B67BB1C-1E4C-4FCE-494F-4B2B33B94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43122" y="870686"/>
                <a:ext cx="3280256" cy="2677253"/>
              </a:xfrm>
              <a:blipFill>
                <a:blip r:embed="rId3"/>
                <a:stretch>
                  <a:fillRect b="-19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triangle&#10;&#10;Description automatically generated">
            <a:extLst>
              <a:ext uri="{FF2B5EF4-FFF2-40B4-BE49-F238E27FC236}">
                <a16:creationId xmlns:a16="http://schemas.microsoft.com/office/drawing/2014/main" id="{C6AED1B6-3136-2D07-96FA-8D5B6020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45" y="1138918"/>
            <a:ext cx="2865664" cy="28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3ECC-1FA2-6E3C-22A7-0F1CE8CF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9767-01C7-9628-9C46-4681BFD5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3F538EE-5087-A381-9DB8-D931D7ED58DC}"/>
                  </a:ext>
                </a:extLst>
              </p:cNvPr>
              <p:cNvSpPr txBox="1"/>
              <p:nvPr/>
            </p:nvSpPr>
            <p:spPr>
              <a:xfrm>
                <a:off x="988688" y="3982571"/>
                <a:ext cx="1681975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3F538EE-5087-A381-9DB8-D931D7ED5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88" y="3982571"/>
                <a:ext cx="1681975" cy="540917"/>
              </a:xfrm>
              <a:prstGeom prst="rect">
                <a:avLst/>
              </a:prstGeom>
              <a:blipFill>
                <a:blip r:embed="rId2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73AB4C-8292-7F36-50EA-ADB0C7BB35EB}"/>
                  </a:ext>
                </a:extLst>
              </p:cNvPr>
              <p:cNvSpPr txBox="1"/>
              <p:nvPr/>
            </p:nvSpPr>
            <p:spPr>
              <a:xfrm>
                <a:off x="3877545" y="3993375"/>
                <a:ext cx="1964473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73AB4C-8292-7F36-50EA-ADB0C7BB3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45" y="3993375"/>
                <a:ext cx="1964473" cy="540917"/>
              </a:xfrm>
              <a:prstGeom prst="rect">
                <a:avLst/>
              </a:prstGeom>
              <a:blipFill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0FCDB5-1E89-F78B-E876-EEBA5708F91C}"/>
                  </a:ext>
                </a:extLst>
              </p:cNvPr>
              <p:cNvSpPr txBox="1"/>
              <p:nvPr/>
            </p:nvSpPr>
            <p:spPr>
              <a:xfrm>
                <a:off x="7174546" y="3993375"/>
                <a:ext cx="1845526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0FCDB5-1E89-F78B-E876-EEBA5708F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46" y="3993375"/>
                <a:ext cx="1845526" cy="540917"/>
              </a:xfrm>
              <a:prstGeom prst="rect">
                <a:avLst/>
              </a:prstGeom>
              <a:blipFill>
                <a:blip r:embed="rId4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95DEEF10-1A62-31C0-9BE8-0ED9712A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20" y="962723"/>
            <a:ext cx="1445978" cy="1445978"/>
          </a:xfrm>
          <a:prstGeom prst="rect">
            <a:avLst/>
          </a:prstGeom>
        </p:spPr>
      </p:pic>
      <p:pic>
        <p:nvPicPr>
          <p:cNvPr id="56" name="Picture 55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F8D8F152-40EB-9FDF-6ACA-D5E8A7EED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520" y="2542271"/>
            <a:ext cx="1440849" cy="1440849"/>
          </a:xfrm>
          <a:prstGeom prst="rect">
            <a:avLst/>
          </a:prstGeom>
        </p:spPr>
      </p:pic>
      <p:pic>
        <p:nvPicPr>
          <p:cNvPr id="58" name="Picture 57" descr="A triangle with black and green lines&#10;&#10;Description automatically generated">
            <a:extLst>
              <a:ext uri="{FF2B5EF4-FFF2-40B4-BE49-F238E27FC236}">
                <a16:creationId xmlns:a16="http://schemas.microsoft.com/office/drawing/2014/main" id="{A5D5F61E-93D5-1EC2-C175-70B05FC06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358" y="975806"/>
            <a:ext cx="1445978" cy="1445978"/>
          </a:xfrm>
          <a:prstGeom prst="rect">
            <a:avLst/>
          </a:prstGeom>
        </p:spPr>
      </p:pic>
      <p:pic>
        <p:nvPicPr>
          <p:cNvPr id="60" name="Picture 59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047C70F0-325E-E939-A27A-105865A59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929" y="962722"/>
            <a:ext cx="1445979" cy="1445979"/>
          </a:xfrm>
          <a:prstGeom prst="rect">
            <a:avLst/>
          </a:prstGeom>
        </p:spPr>
      </p:pic>
      <p:pic>
        <p:nvPicPr>
          <p:cNvPr id="61" name="Picture 60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C073B7AB-9FB9-D9BF-E64D-F9BA17F78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487" y="2552526"/>
            <a:ext cx="1440849" cy="1440849"/>
          </a:xfrm>
          <a:prstGeom prst="rect">
            <a:avLst/>
          </a:prstGeom>
        </p:spPr>
      </p:pic>
      <p:pic>
        <p:nvPicPr>
          <p:cNvPr id="62" name="Picture 61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CEEC2B79-F37E-AE56-AC8C-4F5CCD3DE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927" y="2539443"/>
            <a:ext cx="1440849" cy="1440849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10C5A3-1575-3DAF-4F40-908E1FF9008C}"/>
              </a:ext>
            </a:extLst>
          </p:cNvPr>
          <p:cNvCxnSpPr/>
          <p:nvPr/>
        </p:nvCxnSpPr>
        <p:spPr>
          <a:xfrm>
            <a:off x="1083520" y="2469923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13F4E7C-446B-41A8-E3F6-43936514CCFC}"/>
              </a:ext>
            </a:extLst>
          </p:cNvPr>
          <p:cNvCxnSpPr/>
          <p:nvPr/>
        </p:nvCxnSpPr>
        <p:spPr>
          <a:xfrm>
            <a:off x="4144487" y="2483006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C21F5DF-8597-DFCA-6AF1-3E5974A48A98}"/>
              </a:ext>
            </a:extLst>
          </p:cNvPr>
          <p:cNvCxnSpPr/>
          <p:nvPr/>
        </p:nvCxnSpPr>
        <p:spPr>
          <a:xfrm>
            <a:off x="7375926" y="2469924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46532A-9073-667A-D573-C562FE93792E}"/>
                  </a:ext>
                </a:extLst>
              </p:cNvPr>
              <p:cNvSpPr txBox="1"/>
              <p:nvPr/>
            </p:nvSpPr>
            <p:spPr>
              <a:xfrm>
                <a:off x="123928" y="2252172"/>
                <a:ext cx="86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46532A-9073-667A-D573-C562FE937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8" y="2252172"/>
                <a:ext cx="867383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48988E9-3B1F-B9A0-8E0E-E331F9D2CF5A}"/>
                  </a:ext>
                </a:extLst>
              </p:cNvPr>
              <p:cNvSpPr txBox="1"/>
              <p:nvPr/>
            </p:nvSpPr>
            <p:spPr>
              <a:xfrm>
                <a:off x="3248400" y="2239091"/>
                <a:ext cx="86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48988E9-3B1F-B9A0-8E0E-E331F9D2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400" y="2239091"/>
                <a:ext cx="86738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04ED010-B019-3D08-5D82-6B17FA7454A1}"/>
                  </a:ext>
                </a:extLst>
              </p:cNvPr>
              <p:cNvSpPr txBox="1"/>
              <p:nvPr/>
            </p:nvSpPr>
            <p:spPr>
              <a:xfrm>
                <a:off x="6506302" y="2260967"/>
                <a:ext cx="86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04ED010-B019-3D08-5D82-6B17FA745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02" y="2260967"/>
                <a:ext cx="867383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50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C17-BC38-AFA6-A41E-8823C9FA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353A-D45C-CE26-081C-C756F8EAF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706383" cy="3437994"/>
          </a:xfrm>
        </p:spPr>
        <p:txBody>
          <a:bodyPr/>
          <a:lstStyle/>
          <a:p>
            <a:r>
              <a:rPr lang="en-US" dirty="0"/>
              <a:t>How can we calculate the area of a triangle?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half the area of the parallelogram!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3971-A92B-7B34-ADA5-E95D75B7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1C0F1-DDD7-97B2-E38F-794560794DB5}"/>
              </a:ext>
            </a:extLst>
          </p:cNvPr>
          <p:cNvSpPr txBox="1"/>
          <p:nvPr/>
        </p:nvSpPr>
        <p:spPr>
          <a:xfrm>
            <a:off x="1609659" y="4764588"/>
            <a:ext cx="457571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https://www.desmos.com/calculator/ebdwiy4jcb</a:t>
            </a:r>
          </a:p>
        </p:txBody>
      </p:sp>
      <p:pic>
        <p:nvPicPr>
          <p:cNvPr id="10" name="Picture 9" descr="A graph of a triangle&#10;&#10;Description automatically generated">
            <a:extLst>
              <a:ext uri="{FF2B5EF4-FFF2-40B4-BE49-F238E27FC236}">
                <a16:creationId xmlns:a16="http://schemas.microsoft.com/office/drawing/2014/main" id="{DAF9A73B-D056-6519-3681-C3BC7801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59" y="1490081"/>
            <a:ext cx="2629663" cy="2629663"/>
          </a:xfrm>
          <a:prstGeom prst="rect">
            <a:avLst/>
          </a:prstGeom>
        </p:spPr>
      </p:pic>
      <p:pic>
        <p:nvPicPr>
          <p:cNvPr id="12" name="Picture 11" descr="A graph of a triangle&#10;&#10;Description automatically generated">
            <a:extLst>
              <a:ext uri="{FF2B5EF4-FFF2-40B4-BE49-F238E27FC236}">
                <a16:creationId xmlns:a16="http://schemas.microsoft.com/office/drawing/2014/main" id="{EC80492C-E678-6041-B4AD-D47CCB44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94" y="1490081"/>
            <a:ext cx="2629663" cy="26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C17-BC38-AFA6-A41E-8823C9FA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353A-D45C-CE26-081C-C756F8EAF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75716" cy="3437994"/>
          </a:xfrm>
        </p:spPr>
        <p:txBody>
          <a:bodyPr/>
          <a:lstStyle/>
          <a:p>
            <a:r>
              <a:rPr lang="en-US" dirty="0"/>
              <a:t>How can we calculate the area of a triangle?</a:t>
            </a:r>
          </a:p>
          <a:p>
            <a:r>
              <a:rPr lang="en-US" dirty="0"/>
              <a:t>It’s half the area of the parallelogram!</a:t>
            </a:r>
          </a:p>
          <a:p>
            <a:r>
              <a:rPr lang="en-US" dirty="0"/>
              <a:t>Do we know how to calculate that?</a:t>
            </a:r>
          </a:p>
          <a:p>
            <a:r>
              <a:rPr lang="en-US" dirty="0"/>
              <a:t>Edge function (4 times)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3971-A92B-7B34-ADA5-E95D75B7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 descr="A graph of a triangle with colored triangles&#10;&#10;Description automatically generated">
            <a:extLst>
              <a:ext uri="{FF2B5EF4-FFF2-40B4-BE49-F238E27FC236}">
                <a16:creationId xmlns:a16="http://schemas.microsoft.com/office/drawing/2014/main" id="{BEFF03E2-EF4C-A2F5-CD52-4CA24568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73" y="966436"/>
            <a:ext cx="3114444" cy="3114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1C0F1-DDD7-97B2-E38F-794560794DB5}"/>
              </a:ext>
            </a:extLst>
          </p:cNvPr>
          <p:cNvSpPr txBox="1"/>
          <p:nvPr/>
        </p:nvSpPr>
        <p:spPr>
          <a:xfrm>
            <a:off x="1609659" y="4764588"/>
            <a:ext cx="457571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https://www.desmos.com/calculator/ebdwiy4jcb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22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68A93D-17BC-BCC7-1426-9FE63E233F8E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083926" y="1017402"/>
                <a:ext cx="3968702" cy="2613207"/>
              </a:xfrm>
            </p:spPr>
            <p:txBody>
              <a:bodyPr/>
              <a:lstStyle/>
              <a:p>
                <a:r>
                  <a:rPr lang="en-GB" sz="1800" dirty="0"/>
                  <a:t>🤔 Can you guess one of the properties of these three values?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sz="2800" b="0" dirty="0"/>
              </a:p>
              <a:p>
                <a:r>
                  <a:rPr lang="en-US" sz="1800" dirty="0"/>
                  <a:t>Tip: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68A93D-17BC-BCC7-1426-9FE63E233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083926" y="1017402"/>
                <a:ext cx="3968702" cy="2613207"/>
              </a:xfrm>
              <a:blipFill>
                <a:blip r:embed="rId2"/>
                <a:stretch>
                  <a:fillRect l="-3379" t="-1865" b="-1072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triangle with a red green and blue triangle&#10;&#10;Description automatically generated">
            <a:extLst>
              <a:ext uri="{FF2B5EF4-FFF2-40B4-BE49-F238E27FC236}">
                <a16:creationId xmlns:a16="http://schemas.microsoft.com/office/drawing/2014/main" id="{A6B3B6AE-10AF-E9B3-247E-53675A5D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56" y="1017402"/>
            <a:ext cx="3389243" cy="338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6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AB076-DDDB-9A6D-ECE6-F1460EB16298}"/>
                  </a:ext>
                </a:extLst>
              </p:cNvPr>
              <p:cNvSpPr txBox="1"/>
              <p:nvPr/>
            </p:nvSpPr>
            <p:spPr>
              <a:xfrm>
                <a:off x="1802832" y="793114"/>
                <a:ext cx="839675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br>
                  <a:rPr lang="en-US" sz="3600" b="0" i="1" dirty="0">
                    <a:latin typeface="Cambria Math" panose="02040503050406030204" pitchFamily="18" charset="0"/>
                  </a:rPr>
                </a:br>
                <a:endParaRPr lang="en-NL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AB076-DDDB-9A6D-ECE6-F1460EB16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32" y="793114"/>
                <a:ext cx="839675" cy="646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7094AE55-F832-1B24-9D73-E89B3E62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83" y="1438861"/>
            <a:ext cx="1445978" cy="1445978"/>
          </a:xfrm>
          <a:prstGeom prst="rect">
            <a:avLst/>
          </a:prstGeom>
        </p:spPr>
      </p:pic>
      <p:pic>
        <p:nvPicPr>
          <p:cNvPr id="7" name="Picture 6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A37EB44A-0A98-4457-77FF-33E28987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55" y="3005912"/>
            <a:ext cx="1440849" cy="1440849"/>
          </a:xfrm>
          <a:prstGeom prst="rect">
            <a:avLst/>
          </a:prstGeom>
        </p:spPr>
      </p:pic>
      <p:pic>
        <p:nvPicPr>
          <p:cNvPr id="8" name="Picture 7" descr="A triangle with black and green lines&#10;&#10;Description automatically generated">
            <a:extLst>
              <a:ext uri="{FF2B5EF4-FFF2-40B4-BE49-F238E27FC236}">
                <a16:creationId xmlns:a16="http://schemas.microsoft.com/office/drawing/2014/main" id="{3D5A5ADE-337A-3B49-8368-8BEEBA0D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371" y="1433357"/>
            <a:ext cx="1445978" cy="1445978"/>
          </a:xfrm>
          <a:prstGeom prst="rect">
            <a:avLst/>
          </a:prstGeom>
        </p:spPr>
      </p:pic>
      <p:pic>
        <p:nvPicPr>
          <p:cNvPr id="9" name="Picture 8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37D4AC6B-8B09-59CE-9C56-35347D0CC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161" y="1434885"/>
            <a:ext cx="1445979" cy="1445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7F0F1-9664-2DCE-305E-E90EC4BC7335}"/>
                  </a:ext>
                </a:extLst>
              </p:cNvPr>
              <p:cNvSpPr txBox="1"/>
              <p:nvPr/>
            </p:nvSpPr>
            <p:spPr>
              <a:xfrm>
                <a:off x="2888577" y="2645463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7F0F1-9664-2DCE-305E-E90EC4B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77" y="2645463"/>
                <a:ext cx="4793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3B4A3-ABCC-6FF4-D6D6-9579D8BD1C70}"/>
                  </a:ext>
                </a:extLst>
              </p:cNvPr>
              <p:cNvSpPr txBox="1"/>
              <p:nvPr/>
            </p:nvSpPr>
            <p:spPr>
              <a:xfrm>
                <a:off x="4909825" y="2645463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3B4A3-ABCC-6FF4-D6D6-9579D8BD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25" y="2645463"/>
                <a:ext cx="47933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B33D7A-3FB2-7EE9-0A98-9680D9ED26F3}"/>
                  </a:ext>
                </a:extLst>
              </p:cNvPr>
              <p:cNvSpPr txBox="1"/>
              <p:nvPr/>
            </p:nvSpPr>
            <p:spPr>
              <a:xfrm>
                <a:off x="7146625" y="2645462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B33D7A-3FB2-7EE9-0A98-9680D9ED2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625" y="2645462"/>
                <a:ext cx="47933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FE0DED-BDD2-2DC5-B374-880E8806749B}"/>
                  </a:ext>
                </a:extLst>
              </p:cNvPr>
              <p:cNvSpPr txBox="1"/>
              <p:nvPr/>
            </p:nvSpPr>
            <p:spPr>
              <a:xfrm>
                <a:off x="7693114" y="2643134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FE0DED-BDD2-2DC5-B374-880E88067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14" y="2643134"/>
                <a:ext cx="47933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FE34D488-5777-7E5C-D728-E232B091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82" y="3005912"/>
            <a:ext cx="1440849" cy="1440849"/>
          </a:xfrm>
          <a:prstGeom prst="rect">
            <a:avLst/>
          </a:prstGeom>
        </p:spPr>
      </p:pic>
      <p:pic>
        <p:nvPicPr>
          <p:cNvPr id="20" name="Picture 19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44E03A37-3B84-0CFD-61F7-716C00F8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31" y="3005911"/>
            <a:ext cx="1440849" cy="14408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71D4D-0060-0476-3F21-B7797879770B}"/>
              </a:ext>
            </a:extLst>
          </p:cNvPr>
          <p:cNvCxnSpPr/>
          <p:nvPr/>
        </p:nvCxnSpPr>
        <p:spPr>
          <a:xfrm>
            <a:off x="1442383" y="2935522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7E58F4-DB86-B5B4-11EC-E87C879D3381}"/>
              </a:ext>
            </a:extLst>
          </p:cNvPr>
          <p:cNvCxnSpPr/>
          <p:nvPr/>
        </p:nvCxnSpPr>
        <p:spPr>
          <a:xfrm>
            <a:off x="3459182" y="2935522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707A0-9378-81FA-ADD4-531971886E49}"/>
              </a:ext>
            </a:extLst>
          </p:cNvPr>
          <p:cNvCxnSpPr/>
          <p:nvPr/>
        </p:nvCxnSpPr>
        <p:spPr>
          <a:xfrm>
            <a:off x="5398955" y="2935522"/>
            <a:ext cx="14408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752BDA-1E1C-5449-375A-A953DF4D537A}"/>
                  </a:ext>
                </a:extLst>
              </p:cNvPr>
              <p:cNvSpPr txBox="1"/>
              <p:nvPr/>
            </p:nvSpPr>
            <p:spPr>
              <a:xfrm>
                <a:off x="3759768" y="783360"/>
                <a:ext cx="839675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br>
                  <a:rPr lang="en-US" sz="3600" b="0" i="1" dirty="0">
                    <a:latin typeface="Cambria Math" panose="02040503050406030204" pitchFamily="18" charset="0"/>
                  </a:rPr>
                </a:br>
                <a:endParaRPr lang="en-NL" sz="3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752BDA-1E1C-5449-375A-A953DF4D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768" y="783360"/>
                <a:ext cx="839675" cy="6463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DA672E-6202-6BC4-A74D-DDAAEFD9EFEE}"/>
                  </a:ext>
                </a:extLst>
              </p:cNvPr>
              <p:cNvSpPr txBox="1"/>
              <p:nvPr/>
            </p:nvSpPr>
            <p:spPr>
              <a:xfrm>
                <a:off x="5750642" y="794376"/>
                <a:ext cx="839675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br>
                  <a:rPr lang="en-US" sz="3600" b="0" i="1" dirty="0">
                    <a:latin typeface="Cambria Math" panose="02040503050406030204" pitchFamily="18" charset="0"/>
                  </a:rPr>
                </a:br>
                <a:endParaRPr lang="en-NL" sz="3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DA672E-6202-6BC4-A74D-DDAAEFD9E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42" y="794376"/>
                <a:ext cx="839675" cy="6463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A713BC-05F3-9F97-5D9D-E990664DB116}"/>
                  </a:ext>
                </a:extLst>
              </p:cNvPr>
              <p:cNvSpPr txBox="1"/>
              <p:nvPr/>
            </p:nvSpPr>
            <p:spPr>
              <a:xfrm>
                <a:off x="2030563" y="4601878"/>
                <a:ext cx="4576082" cy="582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NL" sz="1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A713BC-05F3-9F97-5D9D-E990664DB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563" y="4601878"/>
                <a:ext cx="4576082" cy="582660"/>
              </a:xfrm>
              <a:prstGeom prst="rect">
                <a:avLst/>
              </a:prstGeom>
              <a:blipFill>
                <a:blip r:embed="rId13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7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AB076-DDDB-9A6D-ECE6-F1460EB16298}"/>
                  </a:ext>
                </a:extLst>
              </p:cNvPr>
              <p:cNvSpPr txBox="1"/>
              <p:nvPr/>
            </p:nvSpPr>
            <p:spPr>
              <a:xfrm>
                <a:off x="240836" y="889327"/>
                <a:ext cx="8503113" cy="2082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𝐴𝑟𝑒𝑎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𝐴𝑟𝑒𝑎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AB076-DDDB-9A6D-ECE6-F1460EB16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6" y="889327"/>
                <a:ext cx="8503113" cy="20828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7094AE55-F832-1B24-9D73-E89B3E62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99" y="3019949"/>
            <a:ext cx="1445978" cy="1445978"/>
          </a:xfrm>
          <a:prstGeom prst="rect">
            <a:avLst/>
          </a:prstGeom>
        </p:spPr>
      </p:pic>
      <p:pic>
        <p:nvPicPr>
          <p:cNvPr id="7" name="Picture 6" descr="A triangle with colored circles and a black circle&#10;&#10;Description automatically generated">
            <a:extLst>
              <a:ext uri="{FF2B5EF4-FFF2-40B4-BE49-F238E27FC236}">
                <a16:creationId xmlns:a16="http://schemas.microsoft.com/office/drawing/2014/main" id="{A37EB44A-0A98-4457-77FF-33E28987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994" y="3016315"/>
            <a:ext cx="1440849" cy="1440849"/>
          </a:xfrm>
          <a:prstGeom prst="rect">
            <a:avLst/>
          </a:prstGeom>
        </p:spPr>
      </p:pic>
      <p:pic>
        <p:nvPicPr>
          <p:cNvPr id="8" name="Picture 7" descr="A triangle with black and green lines&#10;&#10;Description automatically generated">
            <a:extLst>
              <a:ext uri="{FF2B5EF4-FFF2-40B4-BE49-F238E27FC236}">
                <a16:creationId xmlns:a16="http://schemas.microsoft.com/office/drawing/2014/main" id="{3D5A5ADE-337A-3B49-8368-8BEEBA0D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498" y="3017383"/>
            <a:ext cx="1445978" cy="1445978"/>
          </a:xfrm>
          <a:prstGeom prst="rect">
            <a:avLst/>
          </a:prstGeom>
        </p:spPr>
      </p:pic>
      <p:pic>
        <p:nvPicPr>
          <p:cNvPr id="9" name="Picture 8" descr="A triangle with a triangle and a triangle with a triangle and a triangle with a triangle and a triangle with a triangle and a triangle with a triangle and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37D4AC6B-8B09-59CE-9C56-35347D0CC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297" y="3017383"/>
            <a:ext cx="1445979" cy="1445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7F0F1-9664-2DCE-305E-E90EC4BC7335}"/>
                  </a:ext>
                </a:extLst>
              </p:cNvPr>
              <p:cNvSpPr txBox="1"/>
              <p:nvPr/>
            </p:nvSpPr>
            <p:spPr>
              <a:xfrm>
                <a:off x="2333919" y="3398540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7F0F1-9664-2DCE-305E-E90EC4B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19" y="3398540"/>
                <a:ext cx="4793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3B4A3-ABCC-6FF4-D6D6-9579D8BD1C70}"/>
                  </a:ext>
                </a:extLst>
              </p:cNvPr>
              <p:cNvSpPr txBox="1"/>
              <p:nvPr/>
            </p:nvSpPr>
            <p:spPr>
              <a:xfrm>
                <a:off x="4330675" y="3398540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3B4A3-ABCC-6FF4-D6D6-9579D8BD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5" y="3398540"/>
                <a:ext cx="47933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B33D7A-3FB2-7EE9-0A98-9680D9ED26F3}"/>
                  </a:ext>
                </a:extLst>
              </p:cNvPr>
              <p:cNvSpPr txBox="1"/>
              <p:nvPr/>
            </p:nvSpPr>
            <p:spPr>
              <a:xfrm>
                <a:off x="6591967" y="3398539"/>
                <a:ext cx="4793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B33D7A-3FB2-7EE9-0A98-9680D9ED2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967" y="3398539"/>
                <a:ext cx="47933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8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717455" cy="818910"/>
          </a:xfrm>
        </p:spPr>
        <p:txBody>
          <a:bodyPr/>
          <a:lstStyle/>
          <a:p>
            <a:r>
              <a:rPr lang="en-GB" dirty="0"/>
              <a:t>Use Barycentric as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US" dirty="0"/>
              <a:t>🧑‍💻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AB84AC3-56DF-40D9-81F1-80137B3F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913" y="1058247"/>
            <a:ext cx="2956174" cy="313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70F80-2448-5E84-E3B6-2F68644B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9" y="1058247"/>
            <a:ext cx="2956174" cy="3128713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9180006E-43C3-1CC6-2150-C26BA071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87" y="1058247"/>
            <a:ext cx="2952282" cy="3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D22-4F94-4070-94F5-4E2024FA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565135" cy="818910"/>
          </a:xfrm>
        </p:spPr>
        <p:txBody>
          <a:bodyPr/>
          <a:lstStyle/>
          <a:p>
            <a:r>
              <a:rPr lang="en-GB" dirty="0"/>
              <a:t>Interpolate Vertex attributes</a:t>
            </a:r>
            <a:r>
              <a:rPr lang="en-US" dirty="0"/>
              <a:t> 🧑‍💻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7DD3F9-4C58-4EBE-AACA-F2FA92A80F7E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GB" dirty="0"/>
                  <a:t>In the same way we derive the </a:t>
                </a:r>
                <a:r>
                  <a:rPr lang="en-GB" b="1" dirty="0"/>
                  <a:t>cartesian</a:t>
                </a:r>
                <a:r>
                  <a:rPr lang="en-GB" dirty="0"/>
                  <a:t> coordinates from </a:t>
                </a:r>
                <a:r>
                  <a:rPr lang="en-GB" b="1" dirty="0"/>
                  <a:t>barycentric</a:t>
                </a:r>
                <a:r>
                  <a:rPr lang="en-GB" dirty="0"/>
                  <a:t>, we can also use this </a:t>
                </a:r>
                <a:r>
                  <a:rPr lang="en-GB" b="1" dirty="0"/>
                  <a:t>weights</a:t>
                </a:r>
                <a:r>
                  <a:rPr lang="en-GB" dirty="0"/>
                  <a:t> to interpolate the other vertex values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GB" dirty="0"/>
                  <a:t>for example, the </a:t>
                </a:r>
                <a:r>
                  <a:rPr lang="en-GB" b="1" dirty="0" err="1"/>
                  <a:t>color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7DD3F9-4C58-4EBE-AACA-F2FA92A80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524" t="-1596" r="-322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4E9D-09EE-4096-93E7-7D079389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53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  <a:r>
              <a:rPr lang="en-US" dirty="0"/>
              <a:t> 🧑‍💻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1DAD80C-356D-5DB8-E21F-3E58C8F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9" y="1255106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  <a:r>
              <a:rPr lang="en-US" dirty="0"/>
              <a:t> 🧑‍💻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</a:t>
            </a:r>
          </a:p>
          <a:p>
            <a:r>
              <a:rPr lang="en-GB" dirty="0"/>
              <a:t>🤔What is going on here?</a:t>
            </a:r>
          </a:p>
          <a:p>
            <a:r>
              <a:rPr lang="en-GB" dirty="0"/>
              <a:t>Why is the pink one on top?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4AD555-7000-4FBE-968B-B06EAA4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9" y="1255106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B3AB-7978-492A-8536-6926B3AF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 (</a:t>
            </a:r>
            <a:r>
              <a:rPr lang="en-GB" dirty="0" err="1"/>
              <a:t>z-buffer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9D527-67B2-4A75-BF45-176EEBBC30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513684" cy="3437994"/>
          </a:xfrm>
        </p:spPr>
        <p:txBody>
          <a:bodyPr/>
          <a:lstStyle/>
          <a:p>
            <a:r>
              <a:rPr lang="en-GB" dirty="0"/>
              <a:t>It’s time to take into account a third dimension </a:t>
            </a:r>
          </a:p>
          <a:p>
            <a:r>
              <a:rPr lang="en-GB" dirty="0"/>
              <a:t>Now we can check their z (depth)</a:t>
            </a:r>
          </a:p>
          <a:p>
            <a:r>
              <a:rPr lang="en-GB" dirty="0"/>
              <a:t>store the depth of each pixel</a:t>
            </a:r>
          </a:p>
          <a:p>
            <a:r>
              <a:rPr lang="en-GB" dirty="0"/>
              <a:t>the one in front (&gt; z) wins and writes to the buffer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705E5-9521-4683-81C5-EA236756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7826E3-F17A-4006-A18A-8CFFA8D6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4" y="1360654"/>
            <a:ext cx="2095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42B6C-6137-41A3-9AD0-431075B30C8C}"/>
              </a:ext>
            </a:extLst>
          </p:cNvPr>
          <p:cNvSpPr txBox="1"/>
          <p:nvPr/>
        </p:nvSpPr>
        <p:spPr>
          <a:xfrm>
            <a:off x="6175352" y="4065754"/>
            <a:ext cx="2968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https://en.wikipedia.org/wiki/Z-buffering</a:t>
            </a:r>
          </a:p>
        </p:txBody>
      </p:sp>
    </p:spTree>
    <p:extLst>
      <p:ext uri="{BB962C8B-B14F-4D97-AF65-F5344CB8AC3E}">
        <p14:creationId xmlns:p14="http://schemas.microsoft.com/office/powerpoint/2010/main" val="153058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18CB-DB93-4174-876F-E83095A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 </a:t>
            </a:r>
            <a:r>
              <a:rPr lang="en-US" dirty="0"/>
              <a:t>🧑‍💻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EE83-02A4-424D-A3C1-783919FA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AB92B16-2416-4849-8AE7-7C701129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9" y="1000417"/>
            <a:ext cx="3244122" cy="34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8113-45E9-44CA-A517-82CC6626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Rasterization/Fill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4D04-E9AA-4325-A1FA-3DC715E84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r>
              <a:rPr lang="en-GB" dirty="0"/>
              <a:t>Rasterization </a:t>
            </a:r>
            <a:r>
              <a:rPr lang="en-GB" b="1" dirty="0"/>
              <a:t>rules</a:t>
            </a:r>
            <a:r>
              <a:rPr lang="en-GB" dirty="0"/>
              <a:t> define how vector data is </a:t>
            </a:r>
            <a:r>
              <a:rPr lang="en-GB" b="1" dirty="0"/>
              <a:t>mapped</a:t>
            </a:r>
            <a:r>
              <a:rPr lang="en-GB" dirty="0"/>
              <a:t> into raster data. The raster data is </a:t>
            </a:r>
            <a:r>
              <a:rPr lang="en-GB" b="1" dirty="0"/>
              <a:t>snapped</a:t>
            </a:r>
            <a:r>
              <a:rPr lang="en-GB" dirty="0"/>
              <a:t> to </a:t>
            </a:r>
            <a:r>
              <a:rPr lang="en-GB" b="1" dirty="0"/>
              <a:t>integer locations </a:t>
            </a:r>
            <a:r>
              <a:rPr lang="en-GB" dirty="0"/>
              <a:t>that are then </a:t>
            </a:r>
            <a:r>
              <a:rPr lang="en-GB" b="1" dirty="0"/>
              <a:t>culled and clipped</a:t>
            </a:r>
            <a:r>
              <a:rPr lang="en-GB" dirty="0"/>
              <a:t> (to draw the minimum number of pixels), and </a:t>
            </a:r>
            <a:r>
              <a:rPr lang="en-GB" b="1" dirty="0"/>
              <a:t>per-pixel attributes are interpolated </a:t>
            </a:r>
            <a:r>
              <a:rPr lang="en-GB" dirty="0"/>
              <a:t>(from per-vertex attributes) </a:t>
            </a:r>
            <a:r>
              <a:rPr lang="en-GB" b="1" dirty="0"/>
              <a:t>before</a:t>
            </a:r>
            <a:r>
              <a:rPr lang="en-GB" dirty="0"/>
              <a:t> being passed to a </a:t>
            </a:r>
            <a:r>
              <a:rPr lang="en-GB" b="1" dirty="0"/>
              <a:t>pixel shader</a:t>
            </a:r>
            <a:r>
              <a:rPr lang="en-GB" dirty="0"/>
              <a:t>. </a:t>
            </a:r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2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13BC3-763C-4F02-98C5-697A9E4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7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553316" cy="3437994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top</a:t>
            </a:r>
            <a:r>
              <a:rPr lang="en-GB" dirty="0"/>
              <a:t> </a:t>
            </a:r>
            <a:r>
              <a:rPr lang="en-GB" b="1" dirty="0"/>
              <a:t>edge</a:t>
            </a:r>
            <a:r>
              <a:rPr lang="en-GB" dirty="0"/>
              <a:t>, is an edge that is exactly </a:t>
            </a:r>
            <a:r>
              <a:rPr lang="en-GB" b="1" dirty="0"/>
              <a:t>horizontal</a:t>
            </a:r>
            <a:r>
              <a:rPr lang="en-GB" dirty="0"/>
              <a:t> and is </a:t>
            </a:r>
            <a:r>
              <a:rPr lang="en-GB" b="1" dirty="0"/>
              <a:t>above</a:t>
            </a:r>
            <a:r>
              <a:rPr lang="en-GB" dirty="0"/>
              <a:t> the other edges.</a:t>
            </a:r>
          </a:p>
          <a:p>
            <a:r>
              <a:rPr lang="en-GB" dirty="0"/>
              <a:t>A </a:t>
            </a:r>
            <a:r>
              <a:rPr lang="en-GB" b="1" dirty="0"/>
              <a:t>left edge</a:t>
            </a:r>
            <a:r>
              <a:rPr lang="en-GB" dirty="0"/>
              <a:t>, is an edge that is </a:t>
            </a:r>
            <a:r>
              <a:rPr lang="en-GB" b="1" dirty="0"/>
              <a:t>not exactly horizontal </a:t>
            </a:r>
            <a:r>
              <a:rPr lang="en-GB" dirty="0"/>
              <a:t>and is on the </a:t>
            </a:r>
            <a:r>
              <a:rPr lang="en-GB" b="1" dirty="0"/>
              <a:t>left side of the triangle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49" y="899125"/>
            <a:ext cx="3978879" cy="28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5457512" y="3702833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87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20165" cy="3437994"/>
          </a:xfrm>
        </p:spPr>
        <p:txBody>
          <a:bodyPr/>
          <a:lstStyle/>
          <a:p>
            <a:r>
              <a:rPr lang="en-GB" dirty="0"/>
              <a:t>Any pixel </a:t>
            </a:r>
            <a:r>
              <a:rPr lang="en-GB" dirty="0" err="1"/>
              <a:t>center</a:t>
            </a:r>
            <a:r>
              <a:rPr lang="en-GB" dirty="0"/>
              <a:t> which falls inside a triangle is drawn; a pixel is assumed to be inside if it passes the top-left rule. The top-left rule is that a </a:t>
            </a:r>
            <a:r>
              <a:rPr lang="en-GB" b="1" dirty="0"/>
              <a:t>pixel </a:t>
            </a:r>
            <a:r>
              <a:rPr lang="en-GB" b="1" dirty="0" err="1"/>
              <a:t>center</a:t>
            </a:r>
            <a:r>
              <a:rPr lang="en-GB" dirty="0"/>
              <a:t> is defined to lie inside of a triangle if it lies on the top edge or the left edge of a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27" y="1000129"/>
            <a:ext cx="2788462" cy="1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6327440" y="2965012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62FC-2101-41D3-BF27-9FDCA7B0A6A1}"/>
              </a:ext>
            </a:extLst>
          </p:cNvPr>
          <p:cNvSpPr txBox="1"/>
          <p:nvPr/>
        </p:nvSpPr>
        <p:spPr>
          <a:xfrm>
            <a:off x="5045956" y="4215658"/>
            <a:ext cx="40980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🤔</a:t>
            </a:r>
            <a:r>
              <a:rPr lang="en-GB" dirty="0"/>
              <a:t>Are we doing something wrong based on this?</a:t>
            </a:r>
          </a:p>
        </p:txBody>
      </p:sp>
    </p:spTree>
    <p:extLst>
      <p:ext uri="{BB962C8B-B14F-4D97-AF65-F5344CB8AC3E}">
        <p14:creationId xmlns:p14="http://schemas.microsoft.com/office/powerpoint/2010/main" val="206257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 and triangles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maps the surface into texture space UV</a:t>
            </a:r>
          </a:p>
          <a:p>
            <a:r>
              <a:rPr lang="en-GB" dirty="0"/>
              <a:t>Texture mapping =&gt; can define details of a surface through a texture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2E9A0-FD26-43D5-8670-6D8754F3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58" y="1734123"/>
            <a:ext cx="4873610" cy="3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7E054-69BD-4AFD-8260-051CA3435006}"/>
              </a:ext>
            </a:extLst>
          </p:cNvPr>
          <p:cNvSpPr txBox="1"/>
          <p:nvPr/>
        </p:nvSpPr>
        <p:spPr>
          <a:xfrm>
            <a:off x="5685619" y="4110074"/>
            <a:ext cx="34583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https://en.wikipedia.org/wiki/UV_mapping</a:t>
            </a:r>
          </a:p>
        </p:txBody>
      </p:sp>
    </p:spTree>
    <p:extLst>
      <p:ext uri="{BB962C8B-B14F-4D97-AF65-F5344CB8AC3E}">
        <p14:creationId xmlns:p14="http://schemas.microsoft.com/office/powerpoint/2010/main" val="187189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Textures can describe many properties of our surface and material: 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/Albedo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/>
              <a:t>Metallic</a:t>
            </a:r>
          </a:p>
          <a:p>
            <a:pPr lvl="1"/>
            <a:r>
              <a:rPr lang="en-GB" dirty="0"/>
              <a:t>Roughness</a:t>
            </a:r>
          </a:p>
          <a:p>
            <a:pPr lvl="1"/>
            <a:r>
              <a:rPr lang="en-GB" dirty="0"/>
              <a:t>AO....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63343-967C-4323-9BF2-F6C29632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3287691" y="1967634"/>
            <a:ext cx="1496280" cy="234763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49D63E6-C952-4129-9757-65CD6080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71" y="1967635"/>
            <a:ext cx="4173577" cy="234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F8AEA-0283-471A-9B4F-E7517C1FDD8C}"/>
              </a:ext>
            </a:extLst>
          </p:cNvPr>
          <p:cNvSpPr txBox="1"/>
          <p:nvPr/>
        </p:nvSpPr>
        <p:spPr>
          <a:xfrm>
            <a:off x="5524699" y="4248546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54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A4DE-6DED-435F-A248-D21936B4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1625-C1DD-4CC9-9801-2CF7D46E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84A4-AEC0-4623-B38D-6B45A38FB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253734" y="929630"/>
            <a:ext cx="2288394" cy="35904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88AD88A-B381-4F54-877A-6F33E8FB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28" y="929630"/>
            <a:ext cx="6383024" cy="3590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FFD7F-F46E-4BDB-B62C-CB0784D50CE2}"/>
              </a:ext>
            </a:extLst>
          </p:cNvPr>
          <p:cNvSpPr txBox="1"/>
          <p:nvPr/>
        </p:nvSpPr>
        <p:spPr>
          <a:xfrm>
            <a:off x="1733051" y="4700468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498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455822" cy="3437994"/>
          </a:xfrm>
        </p:spPr>
        <p:txBody>
          <a:bodyPr/>
          <a:lstStyle/>
          <a:p>
            <a:r>
              <a:rPr lang="en-GB" dirty="0"/>
              <a:t>2D representation and vertex attribute: </a:t>
            </a:r>
          </a:p>
          <a:p>
            <a:r>
              <a:rPr lang="en-GB" dirty="0"/>
              <a:t>Texture coordinates from 0,0 to 1,1</a:t>
            </a:r>
          </a:p>
          <a:p>
            <a:r>
              <a:rPr lang="en-GB" dirty="0"/>
              <a:t>🚩 Textures may be repeated or mirrored⬆️ </a:t>
            </a:r>
          </a:p>
          <a:p>
            <a:r>
              <a:rPr lang="en-GB" dirty="0"/>
              <a:t>🚩Mipmapping is a thing ➡️</a:t>
            </a:r>
          </a:p>
          <a:p>
            <a:r>
              <a:rPr lang="en-GB" dirty="0"/>
              <a:t>🚩Many sampling  methods:</a:t>
            </a:r>
          </a:p>
          <a:p>
            <a:pPr lvl="1"/>
            <a:r>
              <a:rPr lang="en-GB" dirty="0"/>
              <a:t>Nearest, Linear,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710EE7-346C-4E76-8E35-B32371FC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04" y="1508042"/>
            <a:ext cx="2896696" cy="19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6B6C-BB70-496E-BF5B-7B2E8C0D4489}"/>
              </a:ext>
            </a:extLst>
          </p:cNvPr>
          <p:cNvSpPr txBox="1"/>
          <p:nvPr/>
        </p:nvSpPr>
        <p:spPr>
          <a:xfrm>
            <a:off x="1464955" y="4825219"/>
            <a:ext cx="41028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https://learnopengl.com/Getting-started/Textures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A3416B-7C31-4B8D-962C-8CABF20D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9" y="0"/>
            <a:ext cx="3810002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Vertex Attributes </a:t>
            </a:r>
          </a:p>
          <a:p>
            <a:r>
              <a:rPr lang="en-GB" dirty="0"/>
              <a:t>Multiple Triangles</a:t>
            </a:r>
          </a:p>
          <a:p>
            <a:r>
              <a:rPr lang="en-GB" dirty="0"/>
              <a:t>Textured Triangles</a:t>
            </a:r>
          </a:p>
          <a:p>
            <a:r>
              <a:rPr lang="en-GB" dirty="0"/>
              <a:t>Textured Quad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930CFE-AD55-4036-9D95-FF1047F9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63" y="1591665"/>
            <a:ext cx="2080497" cy="220483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77D0CE8-D584-7EFE-A911-EEFA20E4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87" y="1591665"/>
            <a:ext cx="2080498" cy="220483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3BC32D8-E6C7-76B4-7C3A-C4C82154AFCD}"/>
              </a:ext>
            </a:extLst>
          </p:cNvPr>
          <p:cNvSpPr/>
          <p:nvPr/>
        </p:nvSpPr>
        <p:spPr>
          <a:xfrm>
            <a:off x="6475141" y="2571749"/>
            <a:ext cx="401444" cy="3275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Textured Triangle </a:t>
            </a:r>
            <a:r>
              <a:rPr lang="en-US" dirty="0"/>
              <a:t>🧑‍💻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interpolate UV </a:t>
            </a:r>
            <a:r>
              <a:rPr lang="en-GB" dirty="0" err="1"/>
              <a:t>coords</a:t>
            </a:r>
            <a:r>
              <a:rPr lang="en-GB" dirty="0"/>
              <a:t> like any other vertex coordinate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EF7F5BB-74F4-4808-922D-5B8539CF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72" y="1723817"/>
            <a:ext cx="2634484" cy="27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🤔What’s going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0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 </a:t>
            </a:r>
            <a:r>
              <a:rPr lang="en-US" dirty="0"/>
              <a:t>🧑‍💻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We want the </a:t>
            </a:r>
            <a:r>
              <a:rPr lang="en-GB" dirty="0" err="1"/>
              <a:t>center</a:t>
            </a:r>
            <a:r>
              <a:rPr lang="en-GB" dirty="0"/>
              <a:t> of the pixel (top-left slide)</a:t>
            </a:r>
          </a:p>
          <a:p>
            <a:r>
              <a:rPr lang="en-GB" dirty="0"/>
              <a:t>Now we are using the corner</a:t>
            </a:r>
          </a:p>
          <a:p>
            <a:r>
              <a:rPr lang="en-GB" dirty="0"/>
              <a:t>Easy fix 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Fixed!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A751179-20CF-4FD6-94C7-B1A97C2B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10" y="1090547"/>
            <a:ext cx="3179067" cy="3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7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 </a:t>
            </a:r>
            <a:r>
              <a:rPr lang="en-US" dirty="0"/>
              <a:t>🔬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Bresenham</a:t>
            </a:r>
            <a:r>
              <a:rPr lang="en-GB" dirty="0"/>
              <a:t> + interpolation</a:t>
            </a:r>
          </a:p>
          <a:p>
            <a:r>
              <a:rPr lang="en-GB" dirty="0"/>
              <a:t>Top-left rule</a:t>
            </a:r>
          </a:p>
          <a:p>
            <a:r>
              <a:rPr lang="en-GB" dirty="0"/>
              <a:t>Texture wrapping (reflect, repeat, zero)</a:t>
            </a:r>
          </a:p>
          <a:p>
            <a:r>
              <a:rPr lang="en-GB" dirty="0"/>
              <a:t>Texture sampling methods (point, bilinear)</a:t>
            </a:r>
          </a:p>
          <a:p>
            <a:r>
              <a:rPr lang="en-GB" dirty="0" err="1"/>
              <a:t>MipMaps</a:t>
            </a:r>
            <a:r>
              <a:rPr lang="en-GB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5290284" cy="3437994"/>
          </a:xfrm>
        </p:spPr>
        <p:txBody>
          <a:bodyPr/>
          <a:lstStyle/>
          <a:p>
            <a:r>
              <a:rPr lang="en-GB" sz="1800" b="1" dirty="0"/>
              <a:t>Edge function </a:t>
            </a:r>
            <a:r>
              <a:rPr lang="en-GB" sz="1800" dirty="0"/>
              <a:t>tells on which </a:t>
            </a:r>
            <a:r>
              <a:rPr lang="en-GB" sz="1800" b="1" dirty="0"/>
              <a:t>side</a:t>
            </a:r>
            <a:r>
              <a:rPr lang="en-GB" sz="1800" dirty="0"/>
              <a:t> of a line a </a:t>
            </a:r>
            <a:r>
              <a:rPr lang="en-GB" sz="1800" b="1" dirty="0"/>
              <a:t>point</a:t>
            </a:r>
            <a:r>
              <a:rPr lang="en-GB" sz="1800" dirty="0"/>
              <a:t> lies</a:t>
            </a:r>
          </a:p>
          <a:p>
            <a:r>
              <a:rPr lang="en-GB" sz="1800" dirty="0"/>
              <a:t>Calculated using </a:t>
            </a:r>
            <a:r>
              <a:rPr lang="en-GB" sz="1800" b="1" dirty="0"/>
              <a:t>matrix determinant </a:t>
            </a:r>
            <a:r>
              <a:rPr lang="en-GB" sz="1800" dirty="0"/>
              <a:t>(2D cross product), which returns the </a:t>
            </a:r>
            <a:r>
              <a:rPr lang="en-GB" sz="1800" b="1" dirty="0"/>
              <a:t>signed area of the parallelogram</a:t>
            </a:r>
          </a:p>
          <a:p>
            <a:r>
              <a:rPr lang="en-GB" sz="1800" b="1" dirty="0"/>
              <a:t>Determinant of the matrix build from AB AP</a:t>
            </a:r>
          </a:p>
          <a:p>
            <a:r>
              <a:rPr lang="en-GB" sz="1800" dirty="0"/>
              <a:t>We compute the edge function </a:t>
            </a:r>
            <a:r>
              <a:rPr lang="en-GB" sz="1800" b="1" dirty="0"/>
              <a:t>for each edge</a:t>
            </a:r>
          </a:p>
          <a:p>
            <a:r>
              <a:rPr lang="en-GB" sz="1800" dirty="0"/>
              <a:t>If </a:t>
            </a:r>
            <a:r>
              <a:rPr lang="en-GB" sz="1800" b="1" dirty="0"/>
              <a:t>all positive </a:t>
            </a:r>
            <a:r>
              <a:rPr lang="en-GB" sz="1800" dirty="0"/>
              <a:t>then the point is </a:t>
            </a:r>
            <a:r>
              <a:rPr lang="en-GB" sz="1800" b="1" dirty="0"/>
              <a:t>inside</a:t>
            </a:r>
            <a:r>
              <a:rPr lang="en-GB" sz="1800" dirty="0"/>
              <a:t> the </a:t>
            </a:r>
            <a:r>
              <a:rPr lang="en-GB" sz="1800" b="1" dirty="0"/>
              <a:t>triangle</a:t>
            </a:r>
          </a:p>
          <a:p>
            <a:r>
              <a:rPr lang="en-GB" sz="1800" dirty="0"/>
              <a:t>Did you try with counter clockwise triangles?</a:t>
            </a:r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63" y="162835"/>
            <a:ext cx="2692737" cy="20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triangle with lines and dots&#10;&#10;Description automatically generated">
            <a:extLst>
              <a:ext uri="{FF2B5EF4-FFF2-40B4-BE49-F238E27FC236}">
                <a16:creationId xmlns:a16="http://schemas.microsoft.com/office/drawing/2014/main" id="{74B8E926-0CF1-D92D-1C61-A5476B646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4" b="9888"/>
          <a:stretch/>
        </p:blipFill>
        <p:spPr>
          <a:xfrm>
            <a:off x="6451263" y="2198633"/>
            <a:ext cx="2692737" cy="20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E0CD-E38C-4782-ADA1-B21FE078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Data/Attributes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8EDA-97FE-499D-BB6B-6CD01658B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Triangles</a:t>
            </a:r>
            <a:r>
              <a:rPr lang="en-GB" dirty="0"/>
              <a:t> are used to represent </a:t>
            </a:r>
            <a:r>
              <a:rPr lang="en-GB" b="1" dirty="0"/>
              <a:t>surfaces</a:t>
            </a:r>
            <a:r>
              <a:rPr lang="en-GB" dirty="0"/>
              <a:t>, each </a:t>
            </a:r>
            <a:r>
              <a:rPr lang="en-GB" b="1" dirty="0"/>
              <a:t>vertex</a:t>
            </a:r>
            <a:r>
              <a:rPr lang="en-GB" dirty="0"/>
              <a:t> can contain </a:t>
            </a:r>
            <a:r>
              <a:rPr lang="en-GB" b="1" dirty="0"/>
              <a:t>multiple information</a:t>
            </a:r>
          </a:p>
          <a:p>
            <a:r>
              <a:rPr lang="en-GB" b="1" dirty="0"/>
              <a:t>Only positions</a:t>
            </a:r>
            <a:r>
              <a:rPr lang="en-GB" dirty="0"/>
              <a:t> we would get only </a:t>
            </a:r>
            <a:r>
              <a:rPr lang="en-GB" b="1" dirty="0"/>
              <a:t>flat surfaces</a:t>
            </a:r>
          </a:p>
          <a:p>
            <a:pPr lvl="1"/>
            <a:r>
              <a:rPr lang="en-GB" dirty="0"/>
              <a:t>position (required)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 err="1"/>
              <a:t>uvs</a:t>
            </a:r>
            <a:r>
              <a:rPr lang="en-GB" dirty="0"/>
              <a:t> - Texture coordinates</a:t>
            </a:r>
          </a:p>
          <a:p>
            <a:pPr lvl="1"/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for now let’s focus on </a:t>
            </a:r>
            <a:r>
              <a:rPr lang="en-GB" b="1" dirty="0"/>
              <a:t>position</a:t>
            </a:r>
            <a:r>
              <a:rPr lang="en-GB" dirty="0"/>
              <a:t> and </a:t>
            </a:r>
            <a:r>
              <a:rPr lang="en-GB" b="1" dirty="0" err="1"/>
              <a:t>color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F54F-536C-4524-8DB7-B9AF9FF9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56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D12C-5CA3-4817-9D5A-F8738108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04C13-B5C7-4815-A124-059F7E7E5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91976" cy="3437994"/>
          </a:xfrm>
        </p:spPr>
        <p:txBody>
          <a:bodyPr/>
          <a:lstStyle/>
          <a:p>
            <a:r>
              <a:rPr lang="en-GB" dirty="0"/>
              <a:t>if we use the </a:t>
            </a:r>
            <a:r>
              <a:rPr lang="en-GB" b="1" dirty="0"/>
              <a:t>Scanline/</a:t>
            </a:r>
            <a:r>
              <a:rPr lang="en-GB" b="1" dirty="0" err="1"/>
              <a:t>Bresenham</a:t>
            </a:r>
            <a:r>
              <a:rPr lang="en-GB" b="1" dirty="0"/>
              <a:t> </a:t>
            </a:r>
            <a:r>
              <a:rPr lang="en-GB" dirty="0"/>
              <a:t>algorithm we would </a:t>
            </a:r>
            <a:r>
              <a:rPr lang="en-GB" b="1" dirty="0"/>
              <a:t>linearly interpolate (lerp)↗️</a:t>
            </a:r>
          </a:p>
          <a:p>
            <a:r>
              <a:rPr lang="en-GB" b="1" dirty="0"/>
              <a:t>From vertex to vertex</a:t>
            </a:r>
          </a:p>
          <a:p>
            <a:r>
              <a:rPr lang="en-GB" b="1" dirty="0"/>
              <a:t>Horizontally</a:t>
            </a:r>
            <a:r>
              <a:rPr lang="en-GB" dirty="0"/>
              <a:t> for each </a:t>
            </a:r>
            <a:r>
              <a:rPr lang="en-GB" b="1" dirty="0"/>
              <a:t>scanline</a:t>
            </a:r>
          </a:p>
          <a:p>
            <a:r>
              <a:rPr lang="en-GB" dirty="0"/>
              <a:t>🚩if you have implemented </a:t>
            </a:r>
            <a:r>
              <a:rPr lang="en-GB" b="1" dirty="0" err="1"/>
              <a:t>Bresenham</a:t>
            </a:r>
            <a:r>
              <a:rPr lang="en-GB" dirty="0"/>
              <a:t> you can implement shading with </a:t>
            </a:r>
            <a:r>
              <a:rPr lang="en-GB" b="1" dirty="0"/>
              <a:t>lerp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294E5-312A-473C-9DFE-295FFF1C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35D0DADE-A535-44CB-8ABE-C828419E4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59"/>
          <a:stretch/>
        </p:blipFill>
        <p:spPr>
          <a:xfrm>
            <a:off x="5618112" y="1319063"/>
            <a:ext cx="3721867" cy="29120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EA6059-FEBF-4EB7-9147-37862C95C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93" y="299592"/>
            <a:ext cx="4641717" cy="37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04B9F0-110D-4DA5-BA81-EC26ABD82658}"/>
              </a:ext>
            </a:extLst>
          </p:cNvPr>
          <p:cNvSpPr txBox="1"/>
          <p:nvPr/>
        </p:nvSpPr>
        <p:spPr>
          <a:xfrm>
            <a:off x="6300264" y="3154919"/>
            <a:ext cx="315971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F4682-7791-4C9A-AF0F-14EC9450E456}"/>
              </a:ext>
            </a:extLst>
          </p:cNvPr>
          <p:cNvSpPr txBox="1"/>
          <p:nvPr/>
        </p:nvSpPr>
        <p:spPr>
          <a:xfrm>
            <a:off x="6616235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360F3-CD78-445F-B245-824EAC9BC487}"/>
              </a:ext>
            </a:extLst>
          </p:cNvPr>
          <p:cNvSpPr txBox="1"/>
          <p:nvPr/>
        </p:nvSpPr>
        <p:spPr>
          <a:xfrm>
            <a:off x="698594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A172A-5194-49D7-AF71-BAADCDA43836}"/>
              </a:ext>
            </a:extLst>
          </p:cNvPr>
          <p:cNvSpPr txBox="1"/>
          <p:nvPr/>
        </p:nvSpPr>
        <p:spPr>
          <a:xfrm>
            <a:off x="732106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384F8-40DD-4185-B0C0-AC9C8CA75D93}"/>
              </a:ext>
            </a:extLst>
          </p:cNvPr>
          <p:cNvSpPr txBox="1"/>
          <p:nvPr/>
        </p:nvSpPr>
        <p:spPr>
          <a:xfrm>
            <a:off x="765618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33723-C5F0-4172-AB59-FF87E662E335}"/>
              </a:ext>
            </a:extLst>
          </p:cNvPr>
          <p:cNvSpPr txBox="1"/>
          <p:nvPr/>
        </p:nvSpPr>
        <p:spPr>
          <a:xfrm>
            <a:off x="7991301" y="3152364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0.83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AA0CD1-7575-4130-AC8C-7AF00E7256BD}"/>
              </a:ext>
            </a:extLst>
          </p:cNvPr>
          <p:cNvSpPr txBox="1"/>
          <p:nvPr/>
        </p:nvSpPr>
        <p:spPr>
          <a:xfrm>
            <a:off x="8307271" y="3152041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42125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79DA-52D0-4B44-AB8F-BA85FE9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74B4-78A5-4DD4-A9AE-AF197D2AE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106339" cy="3437994"/>
          </a:xfrm>
        </p:spPr>
        <p:txBody>
          <a:bodyPr/>
          <a:lstStyle/>
          <a:p>
            <a:r>
              <a:rPr lang="en-GB" b="1" dirty="0"/>
              <a:t>barycentric</a:t>
            </a:r>
            <a:r>
              <a:rPr lang="en-GB" dirty="0"/>
              <a:t> </a:t>
            </a:r>
            <a:r>
              <a:rPr lang="en-GB" b="1" dirty="0"/>
              <a:t>coordinates</a:t>
            </a:r>
            <a:r>
              <a:rPr lang="en-GB" dirty="0"/>
              <a:t>: </a:t>
            </a:r>
            <a:r>
              <a:rPr lang="en-GB" b="1" dirty="0"/>
              <a:t>location</a:t>
            </a:r>
            <a:r>
              <a:rPr lang="en-GB" dirty="0"/>
              <a:t> of a point is described in </a:t>
            </a:r>
            <a:r>
              <a:rPr lang="en-GB" b="1" dirty="0"/>
              <a:t>relation to the triangle vertices </a:t>
            </a:r>
          </a:p>
          <a:p>
            <a:r>
              <a:rPr lang="en-GB" dirty="0"/>
              <a:t>They can be interpreted as </a:t>
            </a:r>
            <a:r>
              <a:rPr lang="en-GB" b="1" dirty="0"/>
              <a:t>masses</a:t>
            </a:r>
            <a:r>
              <a:rPr lang="en-GB" dirty="0"/>
              <a:t> placed at the 3 vertices. </a:t>
            </a:r>
          </a:p>
          <a:p>
            <a:r>
              <a:rPr lang="en-GB" dirty="0"/>
              <a:t>These </a:t>
            </a:r>
            <a:r>
              <a:rPr lang="en-GB" b="1" dirty="0"/>
              <a:t>masses</a:t>
            </a:r>
            <a:r>
              <a:rPr lang="en-GB" dirty="0"/>
              <a:t> are all </a:t>
            </a:r>
            <a:r>
              <a:rPr lang="en-GB" b="1" dirty="0"/>
              <a:t>positive</a:t>
            </a:r>
            <a:r>
              <a:rPr lang="en-GB" dirty="0"/>
              <a:t> if and only if the point is </a:t>
            </a:r>
            <a:r>
              <a:rPr lang="en-GB" b="1" dirty="0"/>
              <a:t>inside</a:t>
            </a:r>
            <a:r>
              <a:rPr lang="en-GB" dirty="0"/>
              <a:t> the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42C73-8AEF-4309-AEC7-2659F4E8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DBBC54F-8E55-470D-8EB2-930F4AA3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46" y="1404808"/>
            <a:ext cx="2626884" cy="27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1240AD-60AA-493B-B93C-CA4E13D38DB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69988" y="1077746"/>
                <a:ext cx="7002462" cy="2613207"/>
              </a:xfrm>
            </p:spPr>
            <p:txBody>
              <a:bodyPr/>
              <a:lstStyle/>
              <a:p>
                <a:r>
                  <a:rPr lang="en-GB" dirty="0"/>
                  <a:t>we can describe the </a:t>
                </a:r>
                <a:r>
                  <a:rPr lang="en-GB" b="1" dirty="0"/>
                  <a:t>position</a:t>
                </a:r>
                <a:r>
                  <a:rPr lang="en-GB" dirty="0"/>
                  <a:t> of a point in cartesian coordinates using barycentric coordinates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as </a:t>
                </a:r>
                <a:r>
                  <a:rPr lang="en-GB" b="1" dirty="0"/>
                  <a:t>"weights"</a:t>
                </a:r>
              </a:p>
              <a:p>
                <a:r>
                  <a:rPr lang="en-GB" dirty="0"/>
                  <a:t>the barycentric coordinate also tells us how much each vertex </a:t>
                </a:r>
                <a:r>
                  <a:rPr lang="en-GB" b="1" dirty="0"/>
                  <a:t>"contributes" </a:t>
                </a:r>
                <a:r>
                  <a:rPr lang="en-GB" dirty="0"/>
                  <a:t>to the point evaluated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1240AD-60AA-493B-B93C-CA4E13D38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69988" y="1077746"/>
                <a:ext cx="7002462" cy="2613207"/>
              </a:xfrm>
              <a:blipFill>
                <a:blip r:embed="rId2"/>
                <a:stretch>
                  <a:fillRect l="-2524" t="-2103" r="-2437" b="-238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9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40AD-60AA-493B-B93C-CA4E13D3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283520" cy="3437994"/>
          </a:xfrm>
        </p:spPr>
        <p:txBody>
          <a:bodyPr/>
          <a:lstStyle/>
          <a:p>
            <a:r>
              <a:rPr lang="en-GB" dirty="0"/>
              <a:t>In the context of a triangle, are also known as </a:t>
            </a:r>
            <a:r>
              <a:rPr lang="en-GB" b="1" dirty="0"/>
              <a:t>area coordinates </a:t>
            </a:r>
            <a:r>
              <a:rPr lang="en-GB" dirty="0"/>
              <a:t>or </a:t>
            </a:r>
            <a:r>
              <a:rPr lang="en-GB" b="1" dirty="0"/>
              <a:t>areal coordinates</a:t>
            </a:r>
          </a:p>
          <a:p>
            <a:r>
              <a:rPr lang="en-GB" dirty="0"/>
              <a:t>The </a:t>
            </a:r>
            <a:r>
              <a:rPr lang="en-GB" b="1" dirty="0"/>
              <a:t>proportion</a:t>
            </a:r>
            <a:r>
              <a:rPr lang="en-GB" dirty="0"/>
              <a:t> between </a:t>
            </a:r>
            <a:r>
              <a:rPr lang="en-GB" b="1" dirty="0"/>
              <a:t>each of the 3 areas </a:t>
            </a:r>
            <a:r>
              <a:rPr lang="en-GB" dirty="0"/>
              <a:t>formed and the </a:t>
            </a:r>
            <a:r>
              <a:rPr lang="en-GB" b="1" dirty="0"/>
              <a:t>whole triangle area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 descr="A diagram of a triangle&#10;&#10;Description automatically generated">
            <a:extLst>
              <a:ext uri="{FF2B5EF4-FFF2-40B4-BE49-F238E27FC236}">
                <a16:creationId xmlns:a16="http://schemas.microsoft.com/office/drawing/2014/main" id="{E415DD0F-A3C2-254C-DE3C-74DBA438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065" y="1077746"/>
            <a:ext cx="3211086" cy="32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1206</Words>
  <Application>Microsoft Office PowerPoint</Application>
  <PresentationFormat>On-screen Show (16:9)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Open Sans</vt:lpstr>
      <vt:lpstr>System Font Regular</vt:lpstr>
      <vt:lpstr>Open Sans Light</vt:lpstr>
      <vt:lpstr>Cambria Math</vt:lpstr>
      <vt:lpstr>Open Sans SemiBold</vt:lpstr>
      <vt:lpstr>Lato</vt:lpstr>
      <vt:lpstr>Arial</vt:lpstr>
      <vt:lpstr>Calibri</vt:lpstr>
      <vt:lpstr>Office Theme</vt:lpstr>
      <vt:lpstr>Rusterizer Masterclass 02 - Textured quad</vt:lpstr>
      <vt:lpstr>Welcome v0.2</vt:lpstr>
      <vt:lpstr>Agenda</vt:lpstr>
      <vt:lpstr>Last Episode</vt:lpstr>
      <vt:lpstr>Vertex Data/Attributes</vt:lpstr>
      <vt:lpstr>Shading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Use Barycentric as Color 🧑‍💻</vt:lpstr>
      <vt:lpstr>Interpolate Vertex attributes 🧑‍💻</vt:lpstr>
      <vt:lpstr>Multiple Triangles! 🧑‍💻</vt:lpstr>
      <vt:lpstr>Multiple Triangles! 🧑‍💻</vt:lpstr>
      <vt:lpstr>Depth buffer (z-buffer)</vt:lpstr>
      <vt:lpstr>Depth buffer 🧑‍💻</vt:lpstr>
      <vt:lpstr>Rasterization/Fill rules</vt:lpstr>
      <vt:lpstr>🚩Top-left rule </vt:lpstr>
      <vt:lpstr>🚩Top-left rule</vt:lpstr>
      <vt:lpstr>Textures and triangles</vt:lpstr>
      <vt:lpstr>UV mapping</vt:lpstr>
      <vt:lpstr>UV Mapping</vt:lpstr>
      <vt:lpstr>Textures</vt:lpstr>
      <vt:lpstr>Textured Triangle 🧑‍💻</vt:lpstr>
      <vt:lpstr>A textured Quad</vt:lpstr>
      <vt:lpstr>A textured Quad 🧑‍💻</vt:lpstr>
      <vt:lpstr>A textured Quad</vt:lpstr>
      <vt:lpstr>Thank you! 🦀</vt:lpstr>
      <vt:lpstr>You could try 🔬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26</cp:revision>
  <dcterms:created xsi:type="dcterms:W3CDTF">2018-08-24T12:42:56Z</dcterms:created>
  <dcterms:modified xsi:type="dcterms:W3CDTF">2023-11-14T10:35:17Z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